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9" r:id="rId4"/>
    <p:sldId id="266" r:id="rId5"/>
    <p:sldId id="273" r:id="rId6"/>
    <p:sldId id="268" r:id="rId7"/>
    <p:sldId id="265" r:id="rId8"/>
    <p:sldId id="270" r:id="rId9"/>
    <p:sldId id="272" r:id="rId10"/>
    <p:sldId id="274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FA5039-BEB1-4751-A213-095731A27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495D87D-0EC9-4E38-B016-4839F4016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AFED2E7-6C0C-4778-A10E-F22B3E1CD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906E12-EAE1-4176-9D76-CA1A4AF62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9CD400-FEED-4CF3-B7B1-67A393E19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406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AB8160-2F3B-4A81-9139-0E3A42BE2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39CC293-A215-4A59-B77C-7CD3FE433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22134C-CEB7-4E35-8EE4-85F04D3D0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D3E115-673D-46EE-9092-46CC413BD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A1A4DD6-394E-4761-88B3-89529A3B9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93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9E1A912-5B17-4138-B7E3-6F0CCEA93E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0CBEDD2-737C-4728-A0D4-C302B5696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34E835-004C-4F4A-9F90-17B91AF02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38D388-08E8-474E-B50A-37CFD3B21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8A230E3-6ABB-4B36-AAD7-049471A98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23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1215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39616" y="332656"/>
            <a:ext cx="8860565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735627" y="1196753"/>
            <a:ext cx="8846773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6361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9756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7442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1711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95523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3104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934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C003CD-7F07-4378-897F-6748F8657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6E7A2C-5FBB-4D0A-BBAE-9E062347A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D3A22B1-DE1A-49F7-A249-1F97C97F2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D2E9374-1D0F-4F46-88DE-0B2E408BF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2EEDD91-94B0-4216-8F27-30D3A3EA8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98376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5365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850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B842BC-85D9-4C92-BBBB-B5F0F1091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E34FAD-3C56-4B1C-A1B7-D24BDE855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BB692F-1B2E-4A06-A2EF-BF7FBF98E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31AC1B-B2D2-44C9-8C43-84E8BC352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666940-B4C6-434A-98B9-520E206A4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9508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47ADB-387D-4B8C-8244-7393769FC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5010FD-5EFD-48C7-B2DC-43E2FC722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5D5EDB-B44A-4C8C-9FF0-2DC77ED8E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D82241B-E1EC-4123-AE89-C64FB30C9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659DA78-A939-4C58-B097-B88E3AE5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7CD185F-33E2-453F-A6A1-BAB844A83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742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A1EA9A-A9EC-4865-88F7-ED13449CB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F63BCB-8CFE-4216-9EC4-F8814CF11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3AC961B-4974-4379-89A9-1030FC3F2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43BB971-D181-4C78-B3A2-E0A6143A12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18C8796-ED7B-4D4C-8114-38DEE5598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A0A1A79-EF95-4C68-98B5-D3DF8DA41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69DFA4B-7691-4326-9617-7524F82B6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59666A1-6F43-4154-A053-24A785884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277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9E490D-C09D-4848-8A3B-D0135AB2E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327A44C-5EF7-43FD-987C-39406A361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631B3BA-047E-4A52-9130-B9BC12087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8280DEF-3AAB-4BE6-9CAB-0D4BDD077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1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F2ECB68-1685-4655-8AE0-BA6B59FD3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0283D4B-6459-4042-AF5A-C8E856BDC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76E43A7-D740-4E19-B461-176C633FD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3477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AD1E60-8447-4C0D-B546-1813622B7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154BA65-9263-474D-8ED1-9D9BE33C8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679590-FEE5-4D3C-A3C2-47502ACDB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2A28A73-1154-4AA4-804C-DDC68470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DBA157D-C15F-47F3-BC08-7262752BD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09394E3-FCD4-4422-9499-FDD34C57A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2648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84F5B6-D595-4E53-9F76-DDBFF8399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C2191C3-A44D-4CF9-A269-F1311080CE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3060B0B-3FC1-4850-BC36-67862AB64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93C7414-D679-4B73-A0A3-520D071CC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E592CC9-0B62-4F0A-A63D-4C7AB79B1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4D85767-3340-42B9-B552-C79E40FC9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35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9A2404E-463E-4E2A-A40F-EE6E332E0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5FF4B35-7D1D-4203-A117-17CE1D5F4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01E5715-7853-4AE0-AE05-E07196698B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80FE3-D4E9-4846-A30E-6DE90D94F755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10D3A27-0E44-47A2-820B-CCD5E3744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4C2F3B-AEBA-4630-B036-4CA5606AC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B1080-CF6B-457E-B169-1A01529A48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644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D0DF-6525-4DBA-86C1-2BE34BA5B55D}" type="datetimeFigureOut">
              <a:rPr lang="nl-NL" smtClean="0"/>
              <a:t>30-9-2019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836C8-8E5A-4E03-B704-DFA40452F201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89884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076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9972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63BD094-F663-493B-BAAC-65E3F6E25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484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nl-NL" sz="4100" dirty="0">
                <a:solidFill>
                  <a:srgbClr val="000000"/>
                </a:solidFill>
              </a:rPr>
              <a:t>Lesje </a:t>
            </a:r>
            <a:br>
              <a:rPr lang="nl-NL" sz="4100" dirty="0">
                <a:solidFill>
                  <a:srgbClr val="000000"/>
                </a:solidFill>
              </a:rPr>
            </a:br>
            <a:r>
              <a:rPr lang="nl-NL" sz="4100" dirty="0">
                <a:solidFill>
                  <a:srgbClr val="000000"/>
                </a:solidFill>
              </a:rPr>
              <a:t>Omgevingswet 	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FBDC416-DE6A-4AB0-B7E9-84EEAA762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788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nl-NL" sz="1800">
                <a:solidFill>
                  <a:srgbClr val="000000"/>
                </a:solidFill>
              </a:rPr>
              <a:t>L&amp;O dinsdag 1 oktober </a:t>
            </a:r>
          </a:p>
        </p:txBody>
      </p:sp>
      <p:sp>
        <p:nvSpPr>
          <p:cNvPr id="17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7121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891AFE3-2769-4359-A580-12D074AE52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9770" y="1815320"/>
            <a:ext cx="4141760" cy="4141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25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6154A871-942E-4266-BE49-973116C82D37}"/>
              </a:ext>
            </a:extLst>
          </p:cNvPr>
          <p:cNvSpPr txBox="1"/>
          <p:nvPr/>
        </p:nvSpPr>
        <p:spPr>
          <a:xfrm>
            <a:off x="2201661" y="1136064"/>
            <a:ext cx="983645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Wat gaan we doen?! </a:t>
            </a:r>
          </a:p>
          <a:p>
            <a:endParaRPr lang="nl-NL" sz="2400" dirty="0"/>
          </a:p>
          <a:p>
            <a:r>
              <a:rPr lang="nl-NL" sz="2400" dirty="0"/>
              <a:t>Nu op de trap:</a:t>
            </a:r>
          </a:p>
          <a:p>
            <a:r>
              <a:rPr lang="nl-NL" sz="2400" dirty="0"/>
              <a:t>Korte intro over de wet door Pascalle  </a:t>
            </a:r>
          </a:p>
          <a:p>
            <a:endParaRPr lang="nl-NL" sz="2400" dirty="0"/>
          </a:p>
          <a:p>
            <a:r>
              <a:rPr lang="nl-NL" sz="2400" dirty="0"/>
              <a:t>Daarna in de IBS-groepen;</a:t>
            </a:r>
          </a:p>
          <a:p>
            <a:r>
              <a:rPr lang="nl-NL" sz="2400" dirty="0"/>
              <a:t>Uitleg door de stad-en-</a:t>
            </a:r>
            <a:r>
              <a:rPr lang="nl-NL" sz="2400" dirty="0" err="1"/>
              <a:t>wijkers</a:t>
            </a:r>
            <a:r>
              <a:rPr lang="nl-NL" sz="2400" dirty="0"/>
              <a:t> over:</a:t>
            </a:r>
          </a:p>
          <a:p>
            <a:pPr marL="285750" indent="-285750">
              <a:buFontTx/>
              <a:buChar char="-"/>
            </a:pPr>
            <a:r>
              <a:rPr lang="nl-NL" sz="2400" dirty="0"/>
              <a:t>Participatieladder</a:t>
            </a:r>
          </a:p>
          <a:p>
            <a:pPr marL="285750" indent="-285750">
              <a:buFontTx/>
              <a:buChar char="-"/>
            </a:pPr>
            <a:r>
              <a:rPr lang="nl-NL" sz="2400" dirty="0"/>
              <a:t>Vormen van participatie </a:t>
            </a:r>
          </a:p>
          <a:p>
            <a:pPr marL="285750" indent="-285750">
              <a:buFontTx/>
              <a:buChar char="-"/>
            </a:pPr>
            <a:r>
              <a:rPr lang="nl-NL" sz="2400" dirty="0"/>
              <a:t>Criteria van succesvolle participatie</a:t>
            </a:r>
          </a:p>
          <a:p>
            <a:pPr marL="285750" indent="-285750">
              <a:buFontTx/>
              <a:buChar char="-"/>
            </a:pPr>
            <a:endParaRPr lang="nl-NL" sz="2400" dirty="0"/>
          </a:p>
          <a:p>
            <a:r>
              <a:rPr lang="nl-NL" sz="28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&gt; Op welke manier komt dit terug in jullie IBS en beleidsadvies?  </a:t>
            </a:r>
          </a:p>
        </p:txBody>
      </p:sp>
    </p:spTree>
    <p:extLst>
      <p:ext uri="{BB962C8B-B14F-4D97-AF65-F5344CB8AC3E}">
        <p14:creationId xmlns:p14="http://schemas.microsoft.com/office/powerpoint/2010/main" val="2939965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CF9B4EA9-C071-4E49-B62F-E5A4B269A059}"/>
              </a:ext>
            </a:extLst>
          </p:cNvPr>
          <p:cNvSpPr/>
          <p:nvPr/>
        </p:nvSpPr>
        <p:spPr>
          <a:xfrm>
            <a:off x="790502" y="1665031"/>
            <a:ext cx="11401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dirty="0">
                <a:solidFill>
                  <a:schemeClr val="accent3">
                    <a:lumMod val="50000"/>
                  </a:schemeClr>
                </a:solidFill>
              </a:rPr>
              <a:t>De Omgevingswet bestaat uit drie onderdelen en gaat in per 2021.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CF4503E3-68AA-454B-968A-C86C4E52FCE8}"/>
              </a:ext>
            </a:extLst>
          </p:cNvPr>
          <p:cNvSpPr/>
          <p:nvPr/>
        </p:nvSpPr>
        <p:spPr>
          <a:xfrm>
            <a:off x="1941364" y="296133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b="1" dirty="0"/>
              <a:t>1) Wet</a:t>
            </a:r>
          </a:p>
          <a:p>
            <a:r>
              <a:rPr lang="nl-NL" sz="2400" dirty="0"/>
              <a:t>De Omgevingswet biedt bestuurs­lagen diverse instrumenten om de fysieke leefomgeving en de activiteiten daarin te reguleren.</a:t>
            </a:r>
          </a:p>
        </p:txBody>
      </p:sp>
      <p:pic>
        <p:nvPicPr>
          <p:cNvPr id="6" name="Picture 2" descr="180003-28 Visual website_Wet">
            <a:extLst>
              <a:ext uri="{FF2B5EF4-FFF2-40B4-BE49-F238E27FC236}">
                <a16:creationId xmlns:a16="http://schemas.microsoft.com/office/drawing/2014/main" id="{EF8CB17B-B56F-4C81-BD86-B016B0BAE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349" y="2776781"/>
            <a:ext cx="2231487" cy="2231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hthoek 8">
            <a:extLst>
              <a:ext uri="{FF2B5EF4-FFF2-40B4-BE49-F238E27FC236}">
                <a16:creationId xmlns:a16="http://schemas.microsoft.com/office/drawing/2014/main" id="{7B003E47-F89F-45F3-AE46-00B9437A0F6D}"/>
              </a:ext>
            </a:extLst>
          </p:cNvPr>
          <p:cNvSpPr/>
          <p:nvPr/>
        </p:nvSpPr>
        <p:spPr>
          <a:xfrm>
            <a:off x="790502" y="2200060"/>
            <a:ext cx="7755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Voor gemeenten is het belangrijk om nu al anders te werken. </a:t>
            </a:r>
          </a:p>
          <a:p>
            <a:r>
              <a:rPr lang="nl-NL" dirty="0"/>
              <a:t>De Omgevingswet bestaat grofweg uit drie elementen: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BFE5CD43-C91D-401C-9044-9904768FD0FF}"/>
              </a:ext>
            </a:extLst>
          </p:cNvPr>
          <p:cNvSpPr/>
          <p:nvPr/>
        </p:nvSpPr>
        <p:spPr>
          <a:xfrm rot="982351">
            <a:off x="8752988" y="539533"/>
            <a:ext cx="294738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3200" b="0" cap="none" spc="0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Samenvoeging van 26 wetten</a:t>
            </a: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8D0CA34D-B2C6-4D8D-B56F-85FFDD88440F}"/>
              </a:ext>
            </a:extLst>
          </p:cNvPr>
          <p:cNvSpPr/>
          <p:nvPr/>
        </p:nvSpPr>
        <p:spPr>
          <a:xfrm>
            <a:off x="3758327" y="5455783"/>
            <a:ext cx="42790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De fysieke leefomgeving is een breed begrip. Het omvat onderwerpen als ruimte, milieu, verkeer, natuur en water. </a:t>
            </a: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9DF0EFE3-78C1-4BAB-9639-6217A8EC875C}"/>
              </a:ext>
            </a:extLst>
          </p:cNvPr>
          <p:cNvSpPr/>
          <p:nvPr/>
        </p:nvSpPr>
        <p:spPr>
          <a:xfrm rot="21299998">
            <a:off x="2843537" y="518983"/>
            <a:ext cx="56230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0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Sneller, eenvoudiger en meer ruimte voor initiatief.</a:t>
            </a:r>
          </a:p>
        </p:txBody>
      </p:sp>
      <p:sp>
        <p:nvSpPr>
          <p:cNvPr id="20" name="Pijl: omlaag 19">
            <a:extLst>
              <a:ext uri="{FF2B5EF4-FFF2-40B4-BE49-F238E27FC236}">
                <a16:creationId xmlns:a16="http://schemas.microsoft.com/office/drawing/2014/main" id="{6C251C5E-F88C-49DE-A994-BB3F408C3317}"/>
              </a:ext>
            </a:extLst>
          </p:cNvPr>
          <p:cNvSpPr/>
          <p:nvPr/>
        </p:nvSpPr>
        <p:spPr>
          <a:xfrm>
            <a:off x="6684885" y="4057095"/>
            <a:ext cx="292964" cy="1287262"/>
          </a:xfrm>
          <a:prstGeom prst="down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7754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FA4E26C5-B87C-4073-A9D7-7D3514D6FE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1397" y="1890946"/>
            <a:ext cx="2696592" cy="2696592"/>
          </a:xfrm>
          <a:prstGeom prst="rect">
            <a:avLst/>
          </a:prstGeom>
        </p:spPr>
      </p:pic>
      <p:sp>
        <p:nvSpPr>
          <p:cNvPr id="3" name="Rechthoek 2">
            <a:extLst>
              <a:ext uri="{FF2B5EF4-FFF2-40B4-BE49-F238E27FC236}">
                <a16:creationId xmlns:a16="http://schemas.microsoft.com/office/drawing/2014/main" id="{1A85A368-C2C8-4D8E-861D-AD4922E508EA}"/>
              </a:ext>
            </a:extLst>
          </p:cNvPr>
          <p:cNvSpPr/>
          <p:nvPr/>
        </p:nvSpPr>
        <p:spPr>
          <a:xfrm>
            <a:off x="5269891" y="2505670"/>
            <a:ext cx="51312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/>
              <a:t>2) </a:t>
            </a:r>
            <a:r>
              <a:rPr lang="nl-NL" sz="2400" b="1" dirty="0"/>
              <a:t>Het</a:t>
            </a:r>
            <a:r>
              <a:rPr lang="nl-NL" sz="2400" dirty="0"/>
              <a:t> </a:t>
            </a:r>
            <a:r>
              <a:rPr lang="nl-NL" sz="2400" b="1" dirty="0"/>
              <a:t>digitale loket </a:t>
            </a:r>
            <a:r>
              <a:rPr lang="nl-NL" sz="2400" dirty="0"/>
              <a:t>waar initiatiefnemers, overheden en belanghebbenden snel kunnen zien wat is toegestaan in de fysieke leefomgeving. </a:t>
            </a:r>
          </a:p>
        </p:txBody>
      </p:sp>
    </p:spTree>
    <p:extLst>
      <p:ext uri="{BB962C8B-B14F-4D97-AF65-F5344CB8AC3E}">
        <p14:creationId xmlns:p14="http://schemas.microsoft.com/office/powerpoint/2010/main" val="1500567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5F7200AD-0ABE-4532-924F-B9B9E8EA711A}"/>
              </a:ext>
            </a:extLst>
          </p:cNvPr>
          <p:cNvSpPr/>
          <p:nvPr/>
        </p:nvSpPr>
        <p:spPr>
          <a:xfrm>
            <a:off x="807868" y="1134875"/>
            <a:ext cx="8478174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b="1" dirty="0"/>
              <a:t>3) Anders werken: </a:t>
            </a:r>
          </a:p>
          <a:p>
            <a:endParaRPr lang="nl-NL" dirty="0"/>
          </a:p>
          <a:p>
            <a:pPr marL="342900" indent="-342900">
              <a:buAutoNum type="arabicParenR"/>
            </a:pPr>
            <a:r>
              <a:rPr lang="nl-NL" b="1" dirty="0"/>
              <a:t>Gebiedsgericht werken.</a:t>
            </a:r>
          </a:p>
          <a:p>
            <a:r>
              <a:rPr lang="nl-NL" dirty="0"/>
              <a:t>Sommige maatschappelijke vraagstukken vragen om meer regionale samenwerking tussen overheden. Ook gebiedsgericht werken, vergt goede samenwerking tussen overheden in de regio. </a:t>
            </a:r>
          </a:p>
          <a:p>
            <a:endParaRPr lang="nl-NL" b="1" dirty="0"/>
          </a:p>
          <a:p>
            <a:r>
              <a:rPr lang="nl-NL" b="1" dirty="0"/>
              <a:t>2) Integraal werken.</a:t>
            </a:r>
          </a:p>
          <a:p>
            <a:r>
              <a:rPr lang="nl-NL" dirty="0"/>
              <a:t>Het bijeen brengen van allerlei verschillende onderwerpen, perspectieven en belangen om daar samenhang in te brengen.  </a:t>
            </a:r>
          </a:p>
          <a:p>
            <a:endParaRPr lang="nl-NL" dirty="0"/>
          </a:p>
          <a:p>
            <a:pPr marL="342900" indent="-342900">
              <a:buAutoNum type="arabicParenR" startAt="3"/>
            </a:pPr>
            <a:r>
              <a:rPr lang="nl-NL" sz="2400" b="1" dirty="0"/>
              <a:t>Participatie en samenwerking. </a:t>
            </a:r>
          </a:p>
          <a:p>
            <a:r>
              <a:rPr lang="nl-NL" sz="2400" b="1" dirty="0"/>
              <a:t>Een ander samenspel met bewoners, bedrijven en andere belanghebbenden. Zodat goede ideeën meteen op tafel komen, bestuurders betere besluiten kunnen nemen en initiatieven uit de samenleving een plek krijgen.</a:t>
            </a:r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4E62A6F-D90B-436F-B427-93DEF4E4B1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2266" y="165602"/>
            <a:ext cx="3263398" cy="3263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072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3FBBBA51-C8E1-4C45-BEDD-1E411CE3B1A3}"/>
              </a:ext>
            </a:extLst>
          </p:cNvPr>
          <p:cNvSpPr/>
          <p:nvPr/>
        </p:nvSpPr>
        <p:spPr>
          <a:xfrm>
            <a:off x="1480520" y="2689900"/>
            <a:ext cx="8664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1" u="none" strike="noStrike" kern="1200" cap="none" spc="0" normalizeH="0" baseline="0" noProof="0" dirty="0">
                <a:ln>
                  <a:noFill/>
                </a:ln>
                <a:solidFill>
                  <a:srgbClr val="9BBB59"/>
                </a:solidFill>
                <a:effectLst/>
                <a:uLnTx/>
                <a:uFillTx/>
                <a:latin typeface="Gisha" panose="020B0502040204020203" pitchFamily="34" charset="-79"/>
                <a:ea typeface="+mn-ea"/>
                <a:cs typeface="Gisha" panose="020B0502040204020203" pitchFamily="34" charset="-79"/>
              </a:rPr>
              <a:t>Wijkparticipatie? Eerst de buurt, dan de stedenbouwkundigen!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876F9837-C8F8-48BA-80CF-E22C8AB0BA62}"/>
              </a:ext>
            </a:extLst>
          </p:cNvPr>
          <p:cNvSpPr/>
          <p:nvPr/>
        </p:nvSpPr>
        <p:spPr>
          <a:xfrm>
            <a:off x="1551541" y="3501701"/>
            <a:ext cx="97763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‘Participatie is een proces dat bedoeld is om afspraken te maken met iedereen</a:t>
            </a:r>
            <a:r>
              <a:rPr lang="nl-NL" sz="2000" dirty="0">
                <a:solidFill>
                  <a:prstClr val="black"/>
                </a:solidFill>
                <a:latin typeface="Calibri"/>
              </a:rPr>
              <a:t> in de </a:t>
            </a: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omgeving &amp; die rekening houdt met </a:t>
            </a:r>
            <a:r>
              <a:rPr lang="nl-NL" sz="2000" dirty="0">
                <a:solidFill>
                  <a:prstClr val="black"/>
                </a:solidFill>
                <a:latin typeface="Calibri"/>
              </a:rPr>
              <a:t>zoveel </a:t>
            </a: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mogelijk belangen van de verschillende groepen in die omgeving</a:t>
            </a:r>
            <a:r>
              <a:rPr lang="nl-NL" sz="2000">
                <a:solidFill>
                  <a:prstClr val="black"/>
                </a:solidFill>
                <a:latin typeface="Calibri"/>
              </a:rPr>
              <a:t>’. 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5FD25A9-67A3-4E83-B903-6B7B4B46B896}"/>
              </a:ext>
            </a:extLst>
          </p:cNvPr>
          <p:cNvSpPr/>
          <p:nvPr/>
        </p:nvSpPr>
        <p:spPr>
          <a:xfrm>
            <a:off x="1480520" y="1614469"/>
            <a:ext cx="103247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Participatie is met de Omgevingswet niet vrijblijvend. </a:t>
            </a:r>
          </a:p>
          <a:p>
            <a:r>
              <a:rPr lang="nl-NL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Wat je moet regelen staat in de wet. Nu belangrijk: </a:t>
            </a:r>
          </a:p>
        </p:txBody>
      </p:sp>
      <p:pic>
        <p:nvPicPr>
          <p:cNvPr id="2050" name="Picture 2" descr="Afbeeldingsresultaat voor wijkparticipatie">
            <a:extLst>
              <a:ext uri="{FF2B5EF4-FFF2-40B4-BE49-F238E27FC236}">
                <a16:creationId xmlns:a16="http://schemas.microsoft.com/office/drawing/2014/main" id="{B68E06D7-5292-4207-A6DC-D493E4DE72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9500" y="4385327"/>
            <a:ext cx="2672410" cy="2276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003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D54ADCB8-0E82-4849-8B15-D7FC7A38CF80}"/>
              </a:ext>
            </a:extLst>
          </p:cNvPr>
          <p:cNvSpPr/>
          <p:nvPr/>
        </p:nvSpPr>
        <p:spPr>
          <a:xfrm>
            <a:off x="899602" y="878824"/>
            <a:ext cx="899012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/>
              <a:t>De </a:t>
            </a:r>
            <a:r>
              <a:rPr lang="nl-NL" sz="2000" b="1" dirty="0">
                <a:solidFill>
                  <a:schemeClr val="accent3"/>
                </a:solidFill>
              </a:rPr>
              <a:t>participatieladder</a:t>
            </a:r>
            <a:r>
              <a:rPr lang="nl-NL" sz="2000" dirty="0"/>
              <a:t> van Edelenbos en </a:t>
            </a:r>
            <a:r>
              <a:rPr lang="nl-NL" sz="2000" dirty="0" err="1"/>
              <a:t>Monnikhof</a:t>
            </a:r>
            <a:r>
              <a:rPr lang="nl-NL" sz="2000" dirty="0"/>
              <a:t> (2001) bestaat uit vijf treden. Hoe hoger de trede is, hoe meer invloed bewoners hebben. De treden zijn:</a:t>
            </a:r>
          </a:p>
          <a:p>
            <a:r>
              <a:rPr lang="nl-NL" sz="2000" dirty="0"/>
              <a:t>1. Informeren</a:t>
            </a:r>
          </a:p>
          <a:p>
            <a:r>
              <a:rPr lang="nl-NL" sz="2000" dirty="0"/>
              <a:t>2. Raadplegen</a:t>
            </a:r>
          </a:p>
          <a:p>
            <a:r>
              <a:rPr lang="nl-NL" sz="2000" dirty="0"/>
              <a:t>3. Adviseren</a:t>
            </a:r>
          </a:p>
          <a:p>
            <a:r>
              <a:rPr lang="nl-NL" sz="2000" dirty="0"/>
              <a:t>4. Coproduceren</a:t>
            </a:r>
          </a:p>
          <a:p>
            <a:r>
              <a:rPr lang="nl-NL" sz="2000" dirty="0"/>
              <a:t>5. Meebeslissen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29B418B-B273-4445-9DCC-04CF5C795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1387" y="2112885"/>
            <a:ext cx="7437765" cy="456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52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BAC4E5-1AB4-4D9E-8901-44714D74C7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43885" y="962898"/>
            <a:ext cx="10363200" cy="1470025"/>
          </a:xfrm>
        </p:spPr>
        <p:txBody>
          <a:bodyPr/>
          <a:lstStyle/>
          <a:p>
            <a:r>
              <a:rPr lang="nl-NL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Methoden van bewonersparticipatie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E80C4753-BB5F-49DD-9819-2E598E596BFE}"/>
              </a:ext>
            </a:extLst>
          </p:cNvPr>
          <p:cNvSpPr/>
          <p:nvPr/>
        </p:nvSpPr>
        <p:spPr>
          <a:xfrm>
            <a:off x="1592062" y="2017425"/>
            <a:ext cx="97891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/>
              <a:t>De methoden voor de bewonersparticipatie veranderen steeds er komen nieuwe bij  en anderen worden nauwelijks meer gebruikt.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E7011ECA-C66E-4733-BB05-E2BAC45AF429}"/>
              </a:ext>
            </a:extLst>
          </p:cNvPr>
          <p:cNvSpPr/>
          <p:nvPr/>
        </p:nvSpPr>
        <p:spPr>
          <a:xfrm>
            <a:off x="1592062" y="2848422"/>
            <a:ext cx="6096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400" dirty="0"/>
              <a:t>Voorbeelden die dadelijk worden toegelicht:</a:t>
            </a:r>
          </a:p>
          <a:p>
            <a:r>
              <a:rPr lang="nl-NL" sz="2400" dirty="0"/>
              <a:t>1.	Interviews</a:t>
            </a:r>
          </a:p>
          <a:p>
            <a:r>
              <a:rPr lang="nl-NL" sz="2400" dirty="0"/>
              <a:t>2.	Focusgroepen </a:t>
            </a:r>
          </a:p>
          <a:p>
            <a:r>
              <a:rPr lang="nl-NL" sz="2400" dirty="0"/>
              <a:t>3.	Ambassadeurs</a:t>
            </a:r>
          </a:p>
          <a:p>
            <a:r>
              <a:rPr lang="nl-NL" sz="2400" dirty="0"/>
              <a:t>4.	Workshop</a:t>
            </a:r>
          </a:p>
          <a:p>
            <a:r>
              <a:rPr lang="nl-NL" sz="2400" dirty="0"/>
              <a:t>5.	Bezoek aan een locatie</a:t>
            </a:r>
          </a:p>
          <a:p>
            <a:r>
              <a:rPr lang="nl-NL" sz="2400" dirty="0"/>
              <a:t>6.	Ontwerptafels/ atelier</a:t>
            </a:r>
          </a:p>
          <a:p>
            <a:r>
              <a:rPr lang="nl-NL" sz="2400" dirty="0"/>
              <a:t>7.	E-participatie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4373394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FCAA4FC7-5D50-4224-8625-F83D6FF48820}"/>
              </a:ext>
            </a:extLst>
          </p:cNvPr>
          <p:cNvSpPr/>
          <p:nvPr/>
        </p:nvSpPr>
        <p:spPr>
          <a:xfrm>
            <a:off x="1441140" y="1187620"/>
            <a:ext cx="1048157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/>
              <a:t>NU </a:t>
            </a:r>
          </a:p>
          <a:p>
            <a:r>
              <a:rPr lang="nl-NL" sz="2800" dirty="0"/>
              <a:t>in de IBS-groepen uitleg door de stad-en-</a:t>
            </a:r>
            <a:r>
              <a:rPr lang="nl-NL" sz="2800" dirty="0" err="1"/>
              <a:t>wijkers</a:t>
            </a:r>
            <a:r>
              <a:rPr lang="nl-NL" sz="2800" dirty="0"/>
              <a:t> over: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dirty="0"/>
              <a:t>Participatieladder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dirty="0"/>
              <a:t>Vormen van participatie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dirty="0"/>
              <a:t>Criteria van succesvolle participatie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sz="32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&gt; Op welke manier komt dit terug in jullie IBS en het beleidsadvies?  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E832E615-912C-40E9-89E6-2614B307B05B}"/>
              </a:ext>
            </a:extLst>
          </p:cNvPr>
          <p:cNvSpPr/>
          <p:nvPr/>
        </p:nvSpPr>
        <p:spPr>
          <a:xfrm rot="1048185">
            <a:off x="8197519" y="5139731"/>
            <a:ext cx="321472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3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SUCCES! </a:t>
            </a:r>
          </a:p>
        </p:txBody>
      </p:sp>
    </p:spTree>
    <p:extLst>
      <p:ext uri="{BB962C8B-B14F-4D97-AF65-F5344CB8AC3E}">
        <p14:creationId xmlns:p14="http://schemas.microsoft.com/office/powerpoint/2010/main" val="270183432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elicon 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licon thema" id="{ACB87FCE-9474-4D1A-91B1-4808E599A9AC}" vid="{0E457EA9-F56E-4451-8CA0-082C072EE7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430</Words>
  <Application>Microsoft Office PowerPoint</Application>
  <PresentationFormat>Breedbeeld</PresentationFormat>
  <Paragraphs>61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Gisha</vt:lpstr>
      <vt:lpstr>Wingdings</vt:lpstr>
      <vt:lpstr>Kantoorthema</vt:lpstr>
      <vt:lpstr>Helicon thema</vt:lpstr>
      <vt:lpstr>Lesje  Omgevingswet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Methoden van bewonersparticipatie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Presentatie over Omgevingswet</dc:title>
  <dc:creator>Pascalle Cup</dc:creator>
  <cp:lastModifiedBy>Pascalle Cup</cp:lastModifiedBy>
  <cp:revision>12</cp:revision>
  <dcterms:created xsi:type="dcterms:W3CDTF">2019-09-30T11:29:48Z</dcterms:created>
  <dcterms:modified xsi:type="dcterms:W3CDTF">2019-09-30T14:36:45Z</dcterms:modified>
</cp:coreProperties>
</file>